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68" r:id="rId2"/>
    <p:sldMasterId id="2147483680" r:id="rId3"/>
    <p:sldMasterId id="2147483682" r:id="rId4"/>
    <p:sldMasterId id="2147483684" r:id="rId5"/>
    <p:sldMasterId id="2147483686" r:id="rId6"/>
    <p:sldMasterId id="2147483690" r:id="rId7"/>
    <p:sldMasterId id="2147483700" r:id="rId8"/>
  </p:sldMasterIdLst>
  <p:sldIdLst>
    <p:sldId id="285" r:id="rId9"/>
    <p:sldId id="286" r:id="rId10"/>
    <p:sldId id="273" r:id="rId11"/>
    <p:sldId id="272" r:id="rId12"/>
    <p:sldId id="260" r:id="rId13"/>
    <p:sldId id="261" r:id="rId14"/>
    <p:sldId id="267" r:id="rId15"/>
    <p:sldId id="279" r:id="rId16"/>
    <p:sldId id="280" r:id="rId17"/>
    <p:sldId id="289" r:id="rId18"/>
    <p:sldId id="288" r:id="rId19"/>
    <p:sldId id="271" r:id="rId20"/>
    <p:sldId id="277" r:id="rId21"/>
    <p:sldId id="282" r:id="rId22"/>
    <p:sldId id="283" r:id="rId23"/>
    <p:sldId id="281" r:id="rId24"/>
    <p:sldId id="28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AE"/>
    <a:srgbClr val="660066"/>
    <a:srgbClr val="CC0000"/>
    <a:srgbClr val="000000"/>
    <a:srgbClr val="CC00CC"/>
    <a:srgbClr val="FF00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2E971-5D6F-4BA5-9C1E-0308DCBE4A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24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F6695-0571-4A0C-A52D-7B1090A67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071D43-AA4B-48A1-B9E6-F271BAB44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AB163E-52F7-43E0-88B9-155C7F066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3804E-ECAC-4486-97A5-56FCBC09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4DF26-FB58-4A48-B616-8958D6062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351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D61D1-0E59-4DB3-9050-70D953D25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FEBB-2F43-48FA-9D26-6CC447098F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8723D-DB45-425E-9E0D-3C059C66D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DC4E9-24F5-4D79-9198-34018EF2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174AD-E621-46DF-84DF-574BEE71C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76F531-192D-43F0-BB2E-2E5BF0E7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743131-9E43-442C-A2B8-C05169B9FF09}" type="slidenum">
              <a:rPr lang="en-US" alt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50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E53F1-0FAF-48A1-914B-4233C1501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470759-0757-4C0F-9FFE-71EADBA8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2EE990-6A1A-4E41-9D6E-532959035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722C87-9460-4308-86E3-FC1D3A79AA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D9CB0D-34EB-41AF-B22A-E63E7B0292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58FC53-EB9F-41AB-81DD-D34F683D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FAE155-76DF-415A-B01E-CF84C809B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75C0D3-14B4-4E75-8AF8-2935AD5C8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158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2DD79-2C43-48E1-9AC9-BEEDA029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2EC317-2F31-4747-A161-552082FFF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AA2F4-2DC4-4680-AFF8-0E567E34E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B3B812-B111-4683-9514-13F376EA7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069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E1222-E328-41A2-8309-F0AABAA49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57FA8C-5B79-4C5C-BBF8-DCE8B57B7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C55EF-E280-4952-8917-DF698ABA6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783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44C87-8BCD-476B-BC8C-D135D11E7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F8F1B-82EB-481D-9B10-ACA5064CC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BD865-2B91-4ECB-84EE-3DD606FECA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9141D3-E01E-4F90-AD5E-D2D32B1D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B93E2-2E96-4E56-9B50-4CDB6AF4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EB242F-4F26-435F-B9FD-0451922BD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850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23518-BB5F-4769-B4CF-CB2390503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70DFF-4BDC-478A-8830-C3C380B1AA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67217-C76F-4D96-8903-91EFBE963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49B85-D21D-4C71-B484-A51B3D626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56AECA-C653-4952-ACA9-D1CBC3E50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7B376B-3170-45BA-88FD-CA9BF06EC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38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48F4D-2937-4D34-828A-269AEE46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773AAF-651A-428E-AD4D-8FFF50D60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8FB3D-FF34-4DF0-B691-008C029E3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33E20-0D70-404E-B659-816BBD1E9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CCDF7-644B-40E0-9B12-6F8C1DC09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6319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74506C-1CEF-4FF7-B2CE-EAD48DB07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8583F1-6FDB-482C-A6A1-F0C651A88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A9B76-3433-4AAA-AEBE-6377D2E24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96DFC-0925-41A8-9FCC-37893FD00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CE5023-6ED6-48A2-A3A5-5F9B7C6B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469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44476"/>
            <a:ext cx="11180233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17601" y="1905000"/>
            <a:ext cx="5236633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557434" y="1905000"/>
            <a:ext cx="5236633" cy="4191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934C-6032-4AC9-A34B-337E80BD6FDA}" type="slidenum">
              <a:rPr lang="en-US" alt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44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2E971-5D6F-4BA5-9C1E-0308DCBE4AA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408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3F022-81AC-499C-BF40-251A1357CD22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1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19BEA-0241-45CF-84DE-CE1F5138FA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255456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19BEA-0241-45CF-84DE-CE1F5138FA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549041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19BEA-0241-45CF-84DE-CE1F5138FAF0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377939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86A7A-8733-454C-ADB4-CC86DA3FEEE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410542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098F2-339E-41C6-88EE-9E9C7639CB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B9030-FAD3-40C1-8198-19573FD533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70BB6-CF70-498B-B814-6EF87A0BC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D4F0-FA40-40D9-BB7B-08D59D6E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7628E-A231-4991-88EC-436693AD2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66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4DE2C-E640-4C97-BC69-AEC7C6489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A7367-D4FE-44E2-8F2B-87354228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15287E-79CD-4F18-AFB0-F80B3FF96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85D214-304F-4FBB-B26E-2DCF2CF0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F26E9-6CEA-4341-8483-17AA78490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847C2-D1F0-4B0B-8213-ACD6FF0F541E}" type="slidenum">
              <a:rPr lang="en-US" altLang="en-US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143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44A148-4069-498A-8537-EB1BA02BCBD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44A148-4069-498A-8537-EB1BA02BCBD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174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0922E4-3C6A-4590-8072-69176DDAFE68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27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32E024-2657-4125-89EE-ADC215C4C10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34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32E024-2657-4125-89EE-ADC215C4C10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85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32E024-2657-4125-89EE-ADC215C4C104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37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36E82DB-142C-4B84-B2FC-AC280613F009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2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ransition>
    <p:random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660066"/>
            </a:gs>
            <a:gs pos="100000">
              <a:srgbClr val="CC00CC">
                <a:gamma/>
                <a:tint val="15686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7B76AD-429C-40D9-A767-6D27A6AD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BF40F-BF52-4142-A1E1-E1F576F02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B9143-E155-4FC9-AFE9-03B765AE8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2736A-57B5-4A99-A4A2-5C2D1777D5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185FCD-EFEF-486A-9063-6C664EE2B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744A148-4069-498A-8537-EB1BA02BCBDE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6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1.gif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2"/>
            <a:ext cx="10972800" cy="2587486"/>
          </a:xfrm>
          <a:solidFill>
            <a:srgbClr val="CC0000"/>
          </a:solidFill>
        </p:spPr>
        <p:txBody>
          <a:bodyPr/>
          <a:lstStyle/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Work</a:t>
            </a:r>
          </a:p>
          <a:p>
            <a:pPr marL="0" indent="0" algn="ctr">
              <a:buNone/>
            </a:pPr>
            <a:r>
              <a:rPr lang="en-US" sz="6600" b="1" dirty="0">
                <a:solidFill>
                  <a:schemeClr val="bg1"/>
                </a:solidFill>
              </a:rPr>
              <a:t>14 - 1</a:t>
            </a:r>
          </a:p>
        </p:txBody>
      </p:sp>
    </p:spTree>
    <p:extLst>
      <p:ext uri="{BB962C8B-B14F-4D97-AF65-F5344CB8AC3E}">
        <p14:creationId xmlns:p14="http://schemas.microsoft.com/office/powerpoint/2010/main" val="2345572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Name the 2 factors that affect the amount of work done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4000" dirty="0"/>
              <a:t>Force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4000" dirty="0"/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4000" dirty="0"/>
              <a:t>Distance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u="sng" dirty="0"/>
          </a:p>
          <a:p>
            <a:pPr lvl="1" eaLnBrk="1" hangingPunct="1">
              <a:lnSpc>
                <a:spcPct val="90000"/>
              </a:lnSpc>
              <a:buFont typeface="Wingdings" pitchFamily="64" charset="2"/>
              <a:buNone/>
              <a:defRPr/>
            </a:pPr>
            <a:r>
              <a:rPr lang="en-US" dirty="0"/>
              <a:t>                            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20658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 autoUpdateAnimBg="0"/>
      <p:bldP spid="70659" grpId="0" uiExpand="1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Do you do more work when you finish a job quickly?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4000" dirty="0"/>
              <a:t>Work does NOT involve time, only force and distance.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4000" dirty="0"/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4000" dirty="0"/>
              <a:t>No work is done when you stand in place holding an object.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u="sng" dirty="0"/>
          </a:p>
          <a:p>
            <a:pPr lvl="1" eaLnBrk="1" hangingPunct="1">
              <a:lnSpc>
                <a:spcPct val="90000"/>
              </a:lnSpc>
              <a:buFont typeface="Wingdings" pitchFamily="64" charset="2"/>
              <a:buNone/>
              <a:defRPr/>
            </a:pPr>
            <a:r>
              <a:rPr lang="en-US" dirty="0"/>
              <a:t>                            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859449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 autoUpdateAnimBg="0"/>
      <p:bldP spid="70659" grpId="0" uiExpand="1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9113" y="260350"/>
            <a:ext cx="10601739" cy="1143000"/>
          </a:xfrm>
          <a:solidFill>
            <a:srgbClr val="CC0000"/>
          </a:solidFill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Rockwell Extra Bold" panose="02060903040505020403" pitchFamily="18" charset="0"/>
              </a:rPr>
              <a:t>Main Concept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7829" y="1600201"/>
            <a:ext cx="6516235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Work is only done when the force and motion are in the same direction .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/>
              <a:t>The elevator is creating a force that moves the container up. The force and movement is the work that the elevator has accomplished.</a:t>
            </a:r>
          </a:p>
        </p:txBody>
      </p:sp>
      <p:pic>
        <p:nvPicPr>
          <p:cNvPr id="16389" name="Picture 5" descr="elevator-pit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063" y="2060576"/>
            <a:ext cx="3333750" cy="414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7391400" y="3573463"/>
            <a:ext cx="2592388" cy="17272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Rockwell Extra Bold" panose="02060903040505020403" pitchFamily="18" charset="0"/>
              </a:rPr>
              <a:t>Formula for Work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774826" y="1484313"/>
          <a:ext cx="8569325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705040" imgH="419040" progId="Equation.3">
                  <p:embed/>
                </p:oleObj>
              </mc:Choice>
              <mc:Fallback>
                <p:oleObj name="Equation" r:id="rId2" imgW="27050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1484313"/>
                        <a:ext cx="8569325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2176463" y="3676650"/>
          <a:ext cx="7764462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Equation 3.0" r:id="rId4" imgW="2450880" imgH="444240" progId="Equation.3">
                  <p:embed/>
                </p:oleObj>
              </mc:Choice>
              <mc:Fallback>
                <p:oleObj name="Microsoft Equation 3.0" r:id="rId4" imgW="2450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3676650"/>
                        <a:ext cx="7764462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Freeform 12"/>
          <p:cNvSpPr>
            <a:spLocks/>
          </p:cNvSpPr>
          <p:nvPr/>
        </p:nvSpPr>
        <p:spPr bwMode="auto">
          <a:xfrm>
            <a:off x="2424113" y="2349500"/>
            <a:ext cx="2081212" cy="1633538"/>
          </a:xfrm>
          <a:custGeom>
            <a:avLst/>
            <a:gdLst>
              <a:gd name="T0" fmla="*/ 0 w 1311"/>
              <a:gd name="T1" fmla="*/ 0 h 1029"/>
              <a:gd name="T2" fmla="*/ 254 w 1311"/>
              <a:gd name="T3" fmla="*/ 406 h 1029"/>
              <a:gd name="T4" fmla="*/ 861 w 1311"/>
              <a:gd name="T5" fmla="*/ 422 h 1029"/>
              <a:gd name="T6" fmla="*/ 1311 w 1311"/>
              <a:gd name="T7" fmla="*/ 1029 h 10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11" h="1029">
                <a:moveTo>
                  <a:pt x="0" y="0"/>
                </a:moveTo>
                <a:cubicBezTo>
                  <a:pt x="42" y="68"/>
                  <a:pt x="111" y="336"/>
                  <a:pt x="254" y="406"/>
                </a:cubicBezTo>
                <a:cubicBezTo>
                  <a:pt x="397" y="476"/>
                  <a:pt x="685" y="318"/>
                  <a:pt x="861" y="422"/>
                </a:cubicBezTo>
                <a:cubicBezTo>
                  <a:pt x="1037" y="526"/>
                  <a:pt x="1217" y="903"/>
                  <a:pt x="1311" y="1029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208213" y="5516563"/>
            <a:ext cx="7962900" cy="457200"/>
          </a:xfrm>
          <a:prstGeom prst="rect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FFFF"/>
                </a:solidFill>
                <a:latin typeface="Rockwell Extra Bold" panose="02060903040505020403" pitchFamily="18" charset="0"/>
              </a:rPr>
              <a:t>Work is measured in a unit called “Joules”</a:t>
            </a:r>
            <a:r>
              <a:rPr lang="en-US" altLang="en-US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8" grpId="0" animBg="1"/>
      <p:bldP spid="6156" grpId="0" animBg="1"/>
      <p:bldP spid="615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1052858"/>
          </a:xfrm>
          <a:solidFill>
            <a:srgbClr val="CC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sz="6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Calculating Work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marL="0" indent="0" algn="ctr" eaLnBrk="1" hangingPunct="1">
              <a:buNone/>
              <a:defRPr/>
            </a:pPr>
            <a:r>
              <a:rPr lang="en-US" sz="7200" dirty="0"/>
              <a:t>W = F x d</a:t>
            </a:r>
          </a:p>
          <a:p>
            <a:pPr eaLnBrk="1" hangingPunct="1">
              <a:buFont typeface="Wingdings" pitchFamily="64" charset="2"/>
              <a:buBlip>
                <a:blip r:embed="rId2"/>
              </a:buBlip>
              <a:defRPr/>
            </a:pPr>
            <a:r>
              <a:rPr lang="en-US" sz="4800" dirty="0"/>
              <a:t>All or part of the force must act in the direction of the movement.</a:t>
            </a:r>
          </a:p>
          <a:p>
            <a:pPr eaLnBrk="1" hangingPunct="1">
              <a:buFont typeface="Wingdings" pitchFamily="64" charset="2"/>
              <a:buNone/>
              <a:defRPr/>
            </a:pPr>
            <a:endParaRPr lang="en-US" sz="4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646217" y="1599010"/>
            <a:ext cx="6858000" cy="135731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>
                <a:solidFill>
                  <a:schemeClr val="accent1">
                    <a:lumMod val="50000"/>
                  </a:schemeClr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Arial Black" panose="020B0A04020102020204" pitchFamily="34" charset="0"/>
                <a:cs typeface="Hadassah Friedlaender" panose="020B0604020202020204" pitchFamily="18" charset="-79"/>
              </a:rPr>
              <a:t>work = force x distance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98621" y="3012923"/>
            <a:ext cx="12409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Joules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78699" y="3012935"/>
            <a:ext cx="1606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Newtons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48450" y="2999068"/>
            <a:ext cx="1415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 autoUpdateAnimBg="0"/>
      <p:bldP spid="67587" grpId="0" uiExpand="1" build="p" autoUpdateAnimBg="0"/>
      <p:bldP spid="67588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1225136"/>
          </a:xfrm>
          <a:solidFill>
            <a:srgbClr val="CC0000"/>
          </a:solidFill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66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Related Equations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4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  <a:p>
            <a:pPr eaLnBrk="1" hangingPunct="1">
              <a:buFont typeface="Wingdings" pitchFamily="64" charset="2"/>
              <a:buNone/>
              <a:defRPr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837882"/>
                  </p:ext>
                </p:extLst>
              </p:nvPr>
            </p:nvGraphicFramePr>
            <p:xfrm>
              <a:off x="808104" y="2374836"/>
              <a:ext cx="10884648" cy="2614414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6282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7548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Work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Force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Distance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893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2400" dirty="0">
                            <a:ln>
                              <a:solidFill>
                                <a:schemeClr val="bg2"/>
                              </a:solidFill>
                            </a:ln>
                            <a:solidFill>
                              <a:srgbClr val="000000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7200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W = f D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7200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  <a:latin typeface="+mn-lt"/>
                            </a:rPr>
                            <a:t>F =</a:t>
                          </a:r>
                          <a:r>
                            <a:rPr lang="en-US" sz="7200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  <a:latin typeface="+mj-lt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7200" i="1" smtClean="0">
                                      <a:ln>
                                        <a:solidFill>
                                          <a:schemeClr val="bg2"/>
                                        </a:solidFill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7200" b="0" i="1" smtClean="0">
                                      <a:ln>
                                        <a:solidFill>
                                          <a:schemeClr val="bg2"/>
                                        </a:solidFill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num>
                                <m:den>
                                  <m:r>
                                    <a:rPr lang="en-US" sz="7200" b="0" i="1" smtClean="0">
                                      <a:ln>
                                        <a:solidFill>
                                          <a:schemeClr val="bg2"/>
                                        </a:solidFill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den>
                              </m:f>
                            </m:oMath>
                          </a14:m>
                          <a:endParaRPr lang="en-US" sz="7200" dirty="0">
                            <a:ln>
                              <a:solidFill>
                                <a:schemeClr val="bg2"/>
                              </a:solidFill>
                            </a:ln>
                            <a:solidFill>
                              <a:srgbClr val="000000"/>
                            </a:solidFill>
                            <a:latin typeface="+mj-lt"/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7200" kern="1200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D =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7200" i="1" smtClean="0">
                                      <a:ln>
                                        <a:solidFill>
                                          <a:schemeClr val="bg2"/>
                                        </a:solidFill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7200" b="0" i="1" smtClean="0">
                                      <a:ln>
                                        <a:solidFill>
                                          <a:schemeClr val="bg2"/>
                                        </a:solidFill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𝑊</m:t>
                                  </m:r>
                                </m:num>
                                <m:den>
                                  <m:r>
                                    <a:rPr lang="en-US" sz="7200" b="0" i="1" smtClean="0">
                                      <a:ln>
                                        <a:solidFill>
                                          <a:schemeClr val="bg2"/>
                                        </a:solidFill>
                                      </a:ln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den>
                              </m:f>
                            </m:oMath>
                          </a14:m>
                          <a:endParaRPr lang="en-US" sz="7200" dirty="0">
                            <a:ln>
                              <a:solidFill>
                                <a:schemeClr val="bg2"/>
                              </a:solidFill>
                            </a:ln>
                            <a:solidFill>
                              <a:srgbClr val="000000"/>
                            </a:solidFill>
                          </a:endParaRP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06837882"/>
                  </p:ext>
                </p:extLst>
              </p:nvPr>
            </p:nvGraphicFramePr>
            <p:xfrm>
              <a:off x="808104" y="2374836"/>
              <a:ext cx="10884648" cy="2614414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36282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628216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87548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Work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Force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r>
                            <a:rPr lang="en-US" sz="4000" b="1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Distance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3893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/>
                            </a:defRPr>
                          </a:lvl9pPr>
                        </a:lstStyle>
                        <a:p>
                          <a:pPr algn="ctr"/>
                          <a:endParaRPr lang="en-US" sz="2400" dirty="0">
                            <a:ln>
                              <a:solidFill>
                                <a:schemeClr val="bg2"/>
                              </a:solidFill>
                            </a:ln>
                            <a:solidFill>
                              <a:srgbClr val="000000"/>
                            </a:solidFill>
                          </a:endParaRPr>
                        </a:p>
                        <a:p>
                          <a:pPr algn="ctr"/>
                          <a:r>
                            <a:rPr lang="en-US" sz="7200" dirty="0">
                              <a:ln>
                                <a:solidFill>
                                  <a:schemeClr val="bg2"/>
                                </a:solidFill>
                              </a:ln>
                              <a:solidFill>
                                <a:srgbClr val="000000"/>
                              </a:solidFill>
                            </a:rPr>
                            <a:t>W = f D</a:t>
                          </a:r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0336" t="-50699" r="-100504" b="-69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22452" marR="122452" marT="61226" marB="61226">
                        <a:lnL w="12700" cmpd="sng">
                          <a:solidFill>
                            <a:srgbClr val="000000"/>
                          </a:solidFill>
                        </a:lnL>
                        <a:lnR w="12700" cmpd="sng">
                          <a:solidFill>
                            <a:srgbClr val="000000"/>
                          </a:solidFill>
                        </a:lnR>
                        <a:lnT w="12700" cmpd="sng">
                          <a:solidFill>
                            <a:srgbClr val="000000"/>
                          </a:solidFill>
                        </a:lnT>
                        <a:lnB w="12700" cmpd="sng">
                          <a:solidFill>
                            <a:srgbClr val="000000"/>
                          </a:solidFill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00000" t="-50699" r="-336" b="-69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34485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1" y="244476"/>
            <a:ext cx="11180233" cy="1120498"/>
          </a:xfrm>
          <a:solidFill>
            <a:srgbClr val="CC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The Joule</a:t>
            </a:r>
          </a:p>
        </p:txBody>
      </p:sp>
      <p:sp>
        <p:nvSpPr>
          <p:cNvPr id="71683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2362200" y="1905000"/>
            <a:ext cx="3925888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3600"/>
              <a:t>1 newton-meter is a quantity known as a </a:t>
            </a:r>
            <a:r>
              <a:rPr lang="en-US" sz="3600" i="1"/>
              <a:t>joule </a:t>
            </a:r>
            <a:r>
              <a:rPr lang="en-US" sz="3600"/>
              <a:t>(J).</a:t>
            </a:r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3600"/>
              <a:t>Named after British physicist James Prescott Joule.</a:t>
            </a:r>
          </a:p>
        </p:txBody>
      </p:sp>
      <p:pic>
        <p:nvPicPr>
          <p:cNvPr id="71686" name="Picture 6" descr="joule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91288" y="1905000"/>
            <a:ext cx="3829050" cy="4191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 autoUpdateAnimBg="0"/>
      <p:bldP spid="7168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D4B4E-BEEA-44DE-804F-6F45B20093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Big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8D758-1663-444C-A21C-5CD028BB4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1) Work is only done when you exert a force that moves an object in the direction of the force.</a:t>
            </a:r>
          </a:p>
          <a:p>
            <a:endParaRPr lang="en-US" sz="3200"/>
          </a:p>
          <a:p>
            <a:r>
              <a:rPr lang="en-US" sz="3200"/>
              <a:t>2) The </a:t>
            </a:r>
            <a:r>
              <a:rPr lang="en-US" sz="3200" dirty="0"/>
              <a:t>2 factors that affect the amount of work are FORCE and DISTANCE.</a:t>
            </a:r>
          </a:p>
        </p:txBody>
      </p:sp>
    </p:spTree>
    <p:extLst>
      <p:ext uri="{BB962C8B-B14F-4D97-AF65-F5344CB8AC3E}">
        <p14:creationId xmlns:p14="http://schemas.microsoft.com/office/powerpoint/2010/main" val="2904997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EC337-BA9C-4478-9E89-E6212D867C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Lesson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9C09F-39EB-450E-BD04-964526D20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I can describe the factors that affect work.</a:t>
            </a:r>
          </a:p>
          <a:p>
            <a:r>
              <a:rPr lang="en-US" sz="3600" dirty="0"/>
              <a:t>I can explain how to increase or decrease work.</a:t>
            </a:r>
          </a:p>
          <a:p>
            <a:r>
              <a:rPr lang="en-US" sz="3600" dirty="0"/>
              <a:t>I can describe the conditions that must exist for a force to do work on an object.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60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61392" y="260350"/>
            <a:ext cx="10416208" cy="1143000"/>
          </a:xfrm>
          <a:solidFill>
            <a:srgbClr val="CC0000"/>
          </a:solidFill>
        </p:spPr>
        <p:txBody>
          <a:bodyPr/>
          <a:lstStyle/>
          <a:p>
            <a:r>
              <a:rPr lang="en-US" altLang="en-US" dirty="0">
                <a:solidFill>
                  <a:schemeClr val="bg1"/>
                </a:solidFill>
                <a:latin typeface="Rockwell Extra Bold" panose="02060903040505020403" pitchFamily="18" charset="0"/>
              </a:rPr>
              <a:t>What is “Work”?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When an object actually moves in the same direction as a force.</a:t>
            </a:r>
          </a:p>
          <a:p>
            <a:r>
              <a:rPr lang="en-US" altLang="en-US" dirty="0"/>
              <a:t>Is the product of force and distance in the direction </a:t>
            </a:r>
            <a:r>
              <a:rPr lang="en-US" altLang="en-US"/>
              <a:t>object moves.</a:t>
            </a:r>
            <a:endParaRPr lang="en-US" altLang="en-US" dirty="0"/>
          </a:p>
          <a:p>
            <a:endParaRPr lang="en-US" altLang="en-US" dirty="0"/>
          </a:p>
        </p:txBody>
      </p:sp>
      <p:pic>
        <p:nvPicPr>
          <p:cNvPr id="19462" name="Picture 6" descr="fallhom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650" y="2636839"/>
            <a:ext cx="3024188" cy="302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566988" y="5445126"/>
            <a:ext cx="3744912" cy="1412875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464" name="AutoShape 8"/>
          <p:cNvSpPr>
            <a:spLocks noChangeArrowheads="1"/>
          </p:cNvSpPr>
          <p:nvPr/>
        </p:nvSpPr>
        <p:spPr bwMode="auto">
          <a:xfrm>
            <a:off x="1524001" y="4292601"/>
            <a:ext cx="976313" cy="485775"/>
          </a:xfrm>
          <a:prstGeom prst="rightArrow">
            <a:avLst>
              <a:gd name="adj1" fmla="val 64704"/>
              <a:gd name="adj2" fmla="val 4510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Force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6383338" y="4005264"/>
            <a:ext cx="4019550" cy="1190625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The movement of Homer in the same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direction as the force that pushed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him means that some work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was accomplished!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2566988" y="3500439"/>
            <a:ext cx="1439862" cy="1944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8.0481E-7 L 0.10017 -0.0039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7262E-6 L 0.22847 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24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animBg="1"/>
      <p:bldP spid="194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38" b="33148"/>
          <a:stretch>
            <a:fillRect/>
          </a:stretch>
        </p:blipFill>
        <p:spPr bwMode="auto">
          <a:xfrm>
            <a:off x="1703388" y="2133601"/>
            <a:ext cx="3638550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9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754">
            <a:off x="-3155950" y="2420938"/>
            <a:ext cx="4679950" cy="2963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2566989" y="981076"/>
            <a:ext cx="2376487" cy="1800225"/>
          </a:xfrm>
          <a:prstGeom prst="wedgeEllipseCallout">
            <a:avLst>
              <a:gd name="adj1" fmla="val 56880"/>
              <a:gd name="adj2" fmla="val 449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Ungh!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This is HARD WORK!</a:t>
            </a:r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7680326" y="836614"/>
            <a:ext cx="2519363" cy="1584325"/>
          </a:xfrm>
          <a:prstGeom prst="wedgeEllipseCallout">
            <a:avLst>
              <a:gd name="adj1" fmla="val -53213"/>
              <a:gd name="adj2" fmla="val 4819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Whe-hew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This is FUN!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4727576" y="5300663"/>
            <a:ext cx="2881313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53" name="AutoShape 13"/>
          <p:cNvSpPr>
            <a:spLocks/>
          </p:cNvSpPr>
          <p:nvPr/>
        </p:nvSpPr>
        <p:spPr bwMode="auto">
          <a:xfrm>
            <a:off x="2297113" y="5835651"/>
            <a:ext cx="914400" cy="688975"/>
          </a:xfrm>
          <a:prstGeom prst="borderCallout2">
            <a:avLst>
              <a:gd name="adj1" fmla="val 16588"/>
              <a:gd name="adj2" fmla="val 108333"/>
              <a:gd name="adj3" fmla="val 16588"/>
              <a:gd name="adj4" fmla="val 147745"/>
              <a:gd name="adj5" fmla="val -349310"/>
              <a:gd name="adj6" fmla="val 188718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Force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(Push)</a:t>
            </a:r>
          </a:p>
        </p:txBody>
      </p:sp>
      <p:sp>
        <p:nvSpPr>
          <p:cNvPr id="10254" name="AutoShape 14"/>
          <p:cNvSpPr>
            <a:spLocks/>
          </p:cNvSpPr>
          <p:nvPr/>
        </p:nvSpPr>
        <p:spPr bwMode="auto">
          <a:xfrm>
            <a:off x="4295775" y="5949950"/>
            <a:ext cx="1201738" cy="431800"/>
          </a:xfrm>
          <a:prstGeom prst="borderCallout2">
            <a:avLst>
              <a:gd name="adj1" fmla="val 26472"/>
              <a:gd name="adj2" fmla="val 106343"/>
              <a:gd name="adj3" fmla="val 26472"/>
              <a:gd name="adj4" fmla="val 132759"/>
              <a:gd name="adj5" fmla="val -156986"/>
              <a:gd name="adj6" fmla="val 160236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Distance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Work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1703388" y="188914"/>
            <a:ext cx="5905500" cy="1196975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FFFFFF"/>
                </a:solidFill>
              </a:rPr>
              <a:t>A push or pull can always be applied, but its not until we actually move it that the person did work on the object.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816726" y="5445125"/>
            <a:ext cx="3413125" cy="641350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latin typeface="Rockwell" panose="02060603020205020403" pitchFamily="18" charset="0"/>
              </a:rPr>
              <a:t>Think: If no movement occurs,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  <a:latin typeface="Rockwell" panose="02060603020205020403" pitchFamily="18" charset="0"/>
              </a:rPr>
              <a:t>was any work actually done?</a:t>
            </a:r>
          </a:p>
        </p:txBody>
      </p:sp>
      <p:graphicFrame>
        <p:nvGraphicFramePr>
          <p:cNvPr id="10258" name="Object 18"/>
          <p:cNvGraphicFramePr>
            <a:graphicFrameLocks noGrp="1" noChangeAspect="1"/>
          </p:cNvGraphicFramePr>
          <p:nvPr>
            <p:ph idx="1"/>
          </p:nvPr>
        </p:nvGraphicFramePr>
        <p:xfrm>
          <a:off x="7789864" y="2636839"/>
          <a:ext cx="4427537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Equation 3.0" r:id="rId4" imgW="2450880" imgH="444240" progId="Equation.3">
                  <p:embed/>
                </p:oleObj>
              </mc:Choice>
              <mc:Fallback>
                <p:oleObj name="Microsoft Equation 3.0" r:id="rId4" imgW="2450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9864" y="2636839"/>
                        <a:ext cx="4427537" cy="803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011988" y="3521075"/>
            <a:ext cx="3536950" cy="915988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 </a:t>
            </a:r>
            <a:r>
              <a:rPr lang="en-US" altLang="en-US">
                <a:solidFill>
                  <a:srgbClr val="FFFFFF"/>
                </a:solidFill>
              </a:rPr>
              <a:t>If we apply a force of 100 N, but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the object doesn’t move, how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much work was done?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7535863" y="4652963"/>
            <a:ext cx="2832100" cy="457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0000"/>
                </a:solidFill>
              </a:rPr>
              <a:t>100 N x O m = ? W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2116138" y="1720851"/>
            <a:ext cx="4044950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Work is when a force moves an object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3213100" y="6453188"/>
            <a:ext cx="6051550" cy="366712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Here’s the point: Work is what was actually accomplished!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0.55121 -0.0060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52" y="-30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7037E-7 L 0.48611 -0.0083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306" y="-417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  <p:bldP spid="10251" grpId="0" animBg="1"/>
      <p:bldP spid="10252" grpId="0" animBg="1"/>
      <p:bldP spid="10253" grpId="0" animBg="1"/>
      <p:bldP spid="10254" grpId="0" animBg="1"/>
      <p:bldP spid="10256" grpId="0" animBg="1"/>
      <p:bldP spid="10257" grpId="0" animBg="1"/>
      <p:bldP spid="10260" grpId="0" animBg="1"/>
      <p:bldP spid="10261" grpId="0" animBg="1"/>
      <p:bldP spid="10262" grpId="0" animBg="1"/>
      <p:bldP spid="1026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861605"/>
          </a:xfrm>
          <a:solidFill>
            <a:srgbClr val="CC0000"/>
          </a:solidFill>
        </p:spPr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</a:rPr>
              <a:t>Work or Not Work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6" t="12500" r="10938" b="20833"/>
          <a:stretch>
            <a:fillRect/>
          </a:stretch>
        </p:blipFill>
        <p:spPr bwMode="auto">
          <a:xfrm>
            <a:off x="2133600" y="1300164"/>
            <a:ext cx="8077200" cy="555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8721635" y="2755175"/>
            <a:ext cx="11430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8839200" y="5105399"/>
            <a:ext cx="11430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042263" y="2351314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794864" y="2348049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092215" y="4802777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794864" y="4802777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Arrow 1"/>
          <p:cNvSpPr/>
          <p:nvPr/>
        </p:nvSpPr>
        <p:spPr>
          <a:xfrm>
            <a:off x="5190186" y="3181082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868825" y="3181081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868825" y="5524362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5222170" y="5591746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5126" grpId="0" animBg="1"/>
      <p:bldP spid="2" grpId="0" animBg="1"/>
      <p:bldP spid="12" grpId="0" animBg="1"/>
      <p:bldP spid="13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r>
              <a:rPr lang="en-US" altLang="en-US" b="1" dirty="0">
                <a:solidFill>
                  <a:schemeClr val="bg1"/>
                </a:solidFill>
              </a:rPr>
              <a:t>Work or Not Work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9" t="31250" r="10938" b="11458"/>
          <a:stretch>
            <a:fillRect/>
          </a:stretch>
        </p:blipFill>
        <p:spPr bwMode="auto">
          <a:xfrm>
            <a:off x="1752600" y="1524001"/>
            <a:ext cx="8686800" cy="524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8915400" y="2362200"/>
            <a:ext cx="11430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8915400" y="4953000"/>
            <a:ext cx="1143000" cy="10668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820195" y="1940764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53498" y="1940764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820195" y="4585675"/>
            <a:ext cx="1580606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662056" y="4545874"/>
            <a:ext cx="1776549" cy="18810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4874563" y="2698491"/>
            <a:ext cx="1471870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6833988" y="2698490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6200000">
            <a:off x="4900687" y="5307260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33987" y="5267459"/>
            <a:ext cx="1432683" cy="43788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4675" y="274638"/>
            <a:ext cx="11287594" cy="1143000"/>
          </a:xfrm>
          <a:solidFill>
            <a:srgbClr val="CC0000"/>
          </a:solidFill>
        </p:spPr>
        <p:txBody>
          <a:bodyPr/>
          <a:lstStyle/>
          <a:p>
            <a:r>
              <a:rPr lang="en-US" altLang="en-US" sz="4000" b="1" dirty="0">
                <a:solidFill>
                  <a:schemeClr val="bg1"/>
                </a:solidFill>
              </a:rPr>
              <a:t>Is work being done when he pulls the weight?</a:t>
            </a:r>
          </a:p>
        </p:txBody>
      </p:sp>
      <p:pic>
        <p:nvPicPr>
          <p:cNvPr id="25603" name="Picture 3" descr="wrk_sledpu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4851" y="1549400"/>
            <a:ext cx="5673725" cy="506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298865"/>
            <a:ext cx="10571922" cy="1054100"/>
          </a:xfrm>
          <a:solidFill>
            <a:srgbClr val="CC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Is work being done or not?</a:t>
            </a:r>
          </a:p>
        </p:txBody>
      </p:sp>
      <p:sp>
        <p:nvSpPr>
          <p:cNvPr id="69635" name="Rectangle 3"/>
          <p:cNvSpPr>
            <a:spLocks noGrp="1" noRot="1" noChangeArrowheads="1"/>
          </p:cNvSpPr>
          <p:nvPr>
            <p:ph sz="half" idx="1"/>
          </p:nvPr>
        </p:nvSpPr>
        <p:spPr>
          <a:xfrm>
            <a:off x="1275522" y="1905000"/>
            <a:ext cx="3925888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Mowing the lawn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Weight-lifting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Moving furniture up a flight of stairs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Pushing against a locked door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Swinging a golf club</a:t>
            </a:r>
          </a:p>
        </p:txBody>
      </p:sp>
      <p:sp>
        <p:nvSpPr>
          <p:cNvPr id="69636" name="Rectangle 4"/>
          <p:cNvSpPr>
            <a:spLocks noGrp="1" noRot="1" noChangeArrowheads="1"/>
          </p:cNvSpPr>
          <p:nvPr>
            <p:ph sz="half" idx="2"/>
          </p:nvPr>
        </p:nvSpPr>
        <p:spPr>
          <a:xfrm>
            <a:off x="5356986" y="1905000"/>
            <a:ext cx="3925887" cy="4191000"/>
          </a:xfrm>
        </p:spPr>
        <p:txBody>
          <a:bodyPr/>
          <a:lstStyle/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YES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YES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YES</a:t>
            </a:r>
          </a:p>
          <a:p>
            <a:pPr eaLnBrk="1" hangingPunct="1">
              <a:buFont typeface="Wingdings" pitchFamily="64" charset="2"/>
              <a:buChar char="§"/>
              <a:defRPr/>
            </a:pPr>
            <a:endParaRPr lang="en-US" dirty="0"/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NO</a:t>
            </a:r>
          </a:p>
          <a:p>
            <a:pPr eaLnBrk="1" hangingPunct="1">
              <a:buFont typeface="Wingdings" pitchFamily="64" charset="2"/>
              <a:buNone/>
              <a:defRPr/>
            </a:pPr>
            <a:endParaRPr lang="en-US" dirty="0"/>
          </a:p>
          <a:p>
            <a:pPr eaLnBrk="1" hangingPunct="1">
              <a:buFont typeface="Wingdings" pitchFamily="64" charset="2"/>
              <a:buChar char="§"/>
              <a:defRPr/>
            </a:pPr>
            <a:r>
              <a:rPr lang="en-US" dirty="0"/>
              <a:t>YES</a:t>
            </a:r>
          </a:p>
        </p:txBody>
      </p:sp>
      <p:pic>
        <p:nvPicPr>
          <p:cNvPr id="69637" name="Picture 5" descr="PE0223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2873" y="1419225"/>
            <a:ext cx="1614488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8" name="Picture 6" descr="j02977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105401"/>
            <a:ext cx="16002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9" name="Picture 7" descr="j016826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743200"/>
            <a:ext cx="1511300" cy="176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40" name="Picture 8" descr="j028302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326" y="3276601"/>
            <a:ext cx="146367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6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6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6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uiExpand="1" build="p" autoUpdateAnimBg="0"/>
      <p:bldP spid="69636" grpId="0" uiExpand="1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>
          <a:solidFill>
            <a:srgbClr val="CC0000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  <a:latin typeface="+mn-lt"/>
              </a:rPr>
              <a:t>Work is done on an object of the following 2 things occur</a:t>
            </a: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4000" dirty="0"/>
              <a:t>Object moves as force is applied.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4000" dirty="0"/>
          </a:p>
          <a:p>
            <a:pPr eaLnBrk="1" hangingPunct="1">
              <a:lnSpc>
                <a:spcPct val="90000"/>
              </a:lnSpc>
              <a:buFont typeface="Wingdings" pitchFamily="64" charset="2"/>
              <a:buChar char="§"/>
              <a:defRPr/>
            </a:pPr>
            <a:r>
              <a:rPr lang="en-US" sz="4000" dirty="0"/>
              <a:t>Direction of the objects motion is same as direction of force applied.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u="sng" dirty="0"/>
          </a:p>
          <a:p>
            <a:pPr lvl="1" eaLnBrk="1" hangingPunct="1">
              <a:lnSpc>
                <a:spcPct val="90000"/>
              </a:lnSpc>
              <a:buFont typeface="Wingdings" pitchFamily="64" charset="2"/>
              <a:buNone/>
              <a:defRPr/>
            </a:pPr>
            <a:r>
              <a:rPr lang="en-US" dirty="0"/>
              <a:t>                             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animBg="1" autoUpdateAnimBg="0"/>
      <p:bldP spid="70659" grpId="0" uiExpand="1" build="p" autoUpdateAnimBg="0"/>
    </p:bldLst>
  </p:timing>
</p:sld>
</file>

<file path=ppt/theme/theme1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500</Words>
  <Application>Microsoft Office PowerPoint</Application>
  <PresentationFormat>Widescreen</PresentationFormat>
  <Paragraphs>106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5" baseType="lpstr">
      <vt:lpstr>Arial</vt:lpstr>
      <vt:lpstr>Arial Black</vt:lpstr>
      <vt:lpstr>Calibri</vt:lpstr>
      <vt:lpstr>Calibri Light</vt:lpstr>
      <vt:lpstr>Cambria Math</vt:lpstr>
      <vt:lpstr>Rockwell</vt:lpstr>
      <vt:lpstr>Rockwell Extra Bold</vt:lpstr>
      <vt:lpstr>Wingdings</vt:lpstr>
      <vt:lpstr>3_Default Design</vt:lpstr>
      <vt:lpstr>4_Default Design</vt:lpstr>
      <vt:lpstr>9_Default Design</vt:lpstr>
      <vt:lpstr>2_Default Design</vt:lpstr>
      <vt:lpstr>7_Default Design</vt:lpstr>
      <vt:lpstr>8_Default Design</vt:lpstr>
      <vt:lpstr>1_Default Design</vt:lpstr>
      <vt:lpstr>Office Theme</vt:lpstr>
      <vt:lpstr>Microsoft Equation 3.0</vt:lpstr>
      <vt:lpstr>Equation</vt:lpstr>
      <vt:lpstr> </vt:lpstr>
      <vt:lpstr>Lesson Objectives</vt:lpstr>
      <vt:lpstr>What is “Work”?</vt:lpstr>
      <vt:lpstr>Work</vt:lpstr>
      <vt:lpstr>Work or Not Work</vt:lpstr>
      <vt:lpstr>Work or Not Work</vt:lpstr>
      <vt:lpstr>Is work being done when he pulls the weight?</vt:lpstr>
      <vt:lpstr>Is work being done or not?</vt:lpstr>
      <vt:lpstr>Work is done on an object of the following 2 things occur</vt:lpstr>
      <vt:lpstr>Name the 2 factors that affect the amount of work done</vt:lpstr>
      <vt:lpstr>Do you do more work when you finish a job quickly?</vt:lpstr>
      <vt:lpstr>Main Concept</vt:lpstr>
      <vt:lpstr>Formula for Work</vt:lpstr>
      <vt:lpstr>Calculating Work</vt:lpstr>
      <vt:lpstr>Work Related Equations</vt:lpstr>
      <vt:lpstr>The Joule</vt:lpstr>
      <vt:lpstr>Big Ideas</vt:lpstr>
    </vt:vector>
  </TitlesOfParts>
  <Company>Boyertown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and Power</dc:title>
  <dc:creator>Berger, Jerry</dc:creator>
  <cp:lastModifiedBy>Berger, Jerry</cp:lastModifiedBy>
  <cp:revision>71</cp:revision>
  <dcterms:created xsi:type="dcterms:W3CDTF">2016-12-06T16:35:57Z</dcterms:created>
  <dcterms:modified xsi:type="dcterms:W3CDTF">2021-10-26T14:30:01Z</dcterms:modified>
</cp:coreProperties>
</file>